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9" r:id="rId1"/>
  </p:sldMasterIdLst>
  <p:notesMasterIdLst>
    <p:notesMasterId r:id="rId25"/>
  </p:notesMasterIdLst>
  <p:sldIdLst>
    <p:sldId id="256" r:id="rId2"/>
    <p:sldId id="257" r:id="rId3"/>
    <p:sldId id="267" r:id="rId4"/>
    <p:sldId id="261" r:id="rId5"/>
    <p:sldId id="268" r:id="rId6"/>
    <p:sldId id="258" r:id="rId7"/>
    <p:sldId id="259" r:id="rId8"/>
    <p:sldId id="269" r:id="rId9"/>
    <p:sldId id="270" r:id="rId10"/>
    <p:sldId id="272" r:id="rId11"/>
    <p:sldId id="260" r:id="rId12"/>
    <p:sldId id="274" r:id="rId13"/>
    <p:sldId id="275" r:id="rId14"/>
    <p:sldId id="264" r:id="rId15"/>
    <p:sldId id="262" r:id="rId16"/>
    <p:sldId id="276" r:id="rId17"/>
    <p:sldId id="277" r:id="rId18"/>
    <p:sldId id="278" r:id="rId19"/>
    <p:sldId id="263" r:id="rId20"/>
    <p:sldId id="265" r:id="rId21"/>
    <p:sldId id="279" r:id="rId22"/>
    <p:sldId id="280" r:id="rId23"/>
    <p:sldId id="266" r:id="rId24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SemiBold" panose="000007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92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DC32A88F-13FE-DF8B-6CDF-146638C4A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:notes">
            <a:extLst>
              <a:ext uri="{FF2B5EF4-FFF2-40B4-BE49-F238E27FC236}">
                <a16:creationId xmlns:a16="http://schemas.microsoft.com/office/drawing/2014/main" id="{49C1F3BC-F18C-8752-9972-CB4AD5E63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7:notes">
            <a:extLst>
              <a:ext uri="{FF2B5EF4-FFF2-40B4-BE49-F238E27FC236}">
                <a16:creationId xmlns:a16="http://schemas.microsoft.com/office/drawing/2014/main" id="{EE476DE8-A546-972F-595A-B23BD154E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98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0B6AFF7E-F7A4-85D6-66AB-B9EE06B5A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28217180c_0_9:notes">
            <a:extLst>
              <a:ext uri="{FF2B5EF4-FFF2-40B4-BE49-F238E27FC236}">
                <a16:creationId xmlns:a16="http://schemas.microsoft.com/office/drawing/2014/main" id="{EF933CFD-97A5-FB58-4B02-6DBE70F9A8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828217180c_0_9:notes">
            <a:extLst>
              <a:ext uri="{FF2B5EF4-FFF2-40B4-BE49-F238E27FC236}">
                <a16:creationId xmlns:a16="http://schemas.microsoft.com/office/drawing/2014/main" id="{4090217C-950D-E271-B366-0F2D4D3D4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be able to see questions as they come in. Some instructors like to include this slide as a visual reminder to check the Q&amp;A widget, but it’s not required.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2267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7F44D6D7-69B0-00EA-1105-36CCC343D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:notes">
            <a:extLst>
              <a:ext uri="{FF2B5EF4-FFF2-40B4-BE49-F238E27FC236}">
                <a16:creationId xmlns:a16="http://schemas.microsoft.com/office/drawing/2014/main" id="{3F2B7BFF-1595-F589-AB8E-6B32D8DFC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:notes">
            <a:extLst>
              <a:ext uri="{FF2B5EF4-FFF2-40B4-BE49-F238E27FC236}">
                <a16:creationId xmlns:a16="http://schemas.microsoft.com/office/drawing/2014/main" id="{8119EB96-3B35-6678-7EE6-3BB8492B35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967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Breaks are flexible in On24. At the end of your deck you’ll have 5 minute, 7 minute, 10 minute, and 15 minute timers that you will be able to push to the audience whenever you want. Some presenters like to include this break slide as a visual reminder, but it’s not required.</a:t>
            </a:r>
            <a:endParaRPr/>
          </a:p>
        </p:txBody>
      </p:sp>
      <p:sp>
        <p:nvSpPr>
          <p:cNvPr id="582" name="Google Shape;5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32FA1624-C487-A16A-DF72-E933167F1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28217180c_0_9:notes">
            <a:extLst>
              <a:ext uri="{FF2B5EF4-FFF2-40B4-BE49-F238E27FC236}">
                <a16:creationId xmlns:a16="http://schemas.microsoft.com/office/drawing/2014/main" id="{35B66321-F9E2-20CD-C0B1-4429888910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828217180c_0_9:notes">
            <a:extLst>
              <a:ext uri="{FF2B5EF4-FFF2-40B4-BE49-F238E27FC236}">
                <a16:creationId xmlns:a16="http://schemas.microsoft.com/office/drawing/2014/main" id="{73F099FE-6321-176B-511C-F8507936B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be able to see questions as they come in. Some instructors like to include this slide as a visual reminder to check the Q&amp;A widget, but it’s not required.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8798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322F731F-B9F2-DE78-A5BB-CDDA03AE6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:notes">
            <a:extLst>
              <a:ext uri="{FF2B5EF4-FFF2-40B4-BE49-F238E27FC236}">
                <a16:creationId xmlns:a16="http://schemas.microsoft.com/office/drawing/2014/main" id="{A0E3191A-6D04-C8DB-0E60-89760A1DFC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:notes">
            <a:extLst>
              <a:ext uri="{FF2B5EF4-FFF2-40B4-BE49-F238E27FC236}">
                <a16:creationId xmlns:a16="http://schemas.microsoft.com/office/drawing/2014/main" id="{3DE24C7B-098F-D5CE-E9DE-4FF85C9F5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6095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88C7BB67-2B17-3668-B71E-21CEEBBC9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:notes">
            <a:extLst>
              <a:ext uri="{FF2B5EF4-FFF2-40B4-BE49-F238E27FC236}">
                <a16:creationId xmlns:a16="http://schemas.microsoft.com/office/drawing/2014/main" id="{9EE1D02B-42C2-4760-4DA8-BD4F0397B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7:notes">
            <a:extLst>
              <a:ext uri="{FF2B5EF4-FFF2-40B4-BE49-F238E27FC236}">
                <a16:creationId xmlns:a16="http://schemas.microsoft.com/office/drawing/2014/main" id="{C3A9D0E8-A7DA-2B89-2D28-BA98CA461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991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28217180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828217180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be able to see questions as they come in. Some instructors like to include this slide as a visual reminder to check the Q&amp;A widget, but it’s not required.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>
          <a:extLst>
            <a:ext uri="{FF2B5EF4-FFF2-40B4-BE49-F238E27FC236}">
              <a16:creationId xmlns:a16="http://schemas.microsoft.com/office/drawing/2014/main" id="{8E32468A-F26F-FDBF-E4FD-AE07431B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:notes">
            <a:extLst>
              <a:ext uri="{FF2B5EF4-FFF2-40B4-BE49-F238E27FC236}">
                <a16:creationId xmlns:a16="http://schemas.microsoft.com/office/drawing/2014/main" id="{36881EAF-0636-F05A-58E6-D2E0896D4B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10:notes">
            <a:extLst>
              <a:ext uri="{FF2B5EF4-FFF2-40B4-BE49-F238E27FC236}">
                <a16:creationId xmlns:a16="http://schemas.microsoft.com/office/drawing/2014/main" id="{81BCEA6C-7922-F74F-7224-5CF3121E11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742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>
          <a:extLst>
            <a:ext uri="{FF2B5EF4-FFF2-40B4-BE49-F238E27FC236}">
              <a16:creationId xmlns:a16="http://schemas.microsoft.com/office/drawing/2014/main" id="{0583DFF2-18DB-8874-E961-AECD27F4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:notes">
            <a:extLst>
              <a:ext uri="{FF2B5EF4-FFF2-40B4-BE49-F238E27FC236}">
                <a16:creationId xmlns:a16="http://schemas.microsoft.com/office/drawing/2014/main" id="{651A4254-9677-73A3-6FF0-47FC7A111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10:notes">
            <a:extLst>
              <a:ext uri="{FF2B5EF4-FFF2-40B4-BE49-F238E27FC236}">
                <a16:creationId xmlns:a16="http://schemas.microsoft.com/office/drawing/2014/main" id="{F87ED559-F05E-CA13-5860-17DACBE1C7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157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>
          <a:extLst>
            <a:ext uri="{FF2B5EF4-FFF2-40B4-BE49-F238E27FC236}">
              <a16:creationId xmlns:a16="http://schemas.microsoft.com/office/drawing/2014/main" id="{539A46FD-57A3-0C5D-70FD-A83CDE86E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:notes">
            <a:extLst>
              <a:ext uri="{FF2B5EF4-FFF2-40B4-BE49-F238E27FC236}">
                <a16:creationId xmlns:a16="http://schemas.microsoft.com/office/drawing/2014/main" id="{170D064C-0807-8B89-FC96-9407E9184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:notes">
            <a:extLst>
              <a:ext uri="{FF2B5EF4-FFF2-40B4-BE49-F238E27FC236}">
                <a16:creationId xmlns:a16="http://schemas.microsoft.com/office/drawing/2014/main" id="{3D35CB5A-83D0-82F6-1663-37BCEB8FB9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97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3a3893eb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3a3893eb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7DBA3708-964A-83CD-83A1-15CEDC3AC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3a3893eb08_0_0:notes">
            <a:extLst>
              <a:ext uri="{FF2B5EF4-FFF2-40B4-BE49-F238E27FC236}">
                <a16:creationId xmlns:a16="http://schemas.microsoft.com/office/drawing/2014/main" id="{92F28D34-E483-2854-B86B-9F9660E914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3a3893eb08_0_0:notes">
            <a:extLst>
              <a:ext uri="{FF2B5EF4-FFF2-40B4-BE49-F238E27FC236}">
                <a16:creationId xmlns:a16="http://schemas.microsoft.com/office/drawing/2014/main" id="{D6E0FED0-5CEF-3CC3-2F38-2CD9DAC66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025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22CB83C4-7196-8CBC-B732-CB61DF583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28217180c_0_9:notes">
            <a:extLst>
              <a:ext uri="{FF2B5EF4-FFF2-40B4-BE49-F238E27FC236}">
                <a16:creationId xmlns:a16="http://schemas.microsoft.com/office/drawing/2014/main" id="{5D7F65C4-8C3F-BAA0-48F3-FF579F897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828217180c_0_9:notes">
            <a:extLst>
              <a:ext uri="{FF2B5EF4-FFF2-40B4-BE49-F238E27FC236}">
                <a16:creationId xmlns:a16="http://schemas.microsoft.com/office/drawing/2014/main" id="{135FB517-81B8-DE9E-C9DE-6D66FF46A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be able to see questions as they come in. Some instructors like to include this slide as a visual reminder to check the Q&amp;A widget, but it’s not required.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5406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02C97028-CDF5-8EE5-21C5-570CCCFF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:notes">
            <a:extLst>
              <a:ext uri="{FF2B5EF4-FFF2-40B4-BE49-F238E27FC236}">
                <a16:creationId xmlns:a16="http://schemas.microsoft.com/office/drawing/2014/main" id="{A92FEC64-9FDD-935E-E538-B55921315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:notes">
            <a:extLst>
              <a:ext uri="{FF2B5EF4-FFF2-40B4-BE49-F238E27FC236}">
                <a16:creationId xmlns:a16="http://schemas.microsoft.com/office/drawing/2014/main" id="{E9FA9469-2176-4D71-6094-0CDBF289C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008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1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2a">
  <p:cSld name="TITLE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2b">
  <p:cSld name="TITLE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2c">
  <p:cSld name="TITLE_2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3a">
  <p:cSld name="TITLE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3b">
  <p:cSld name="TITLE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3c">
  <p:cSld name="TITLE_1_2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3a">
  <p:cSld name="TITLE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3b">
  <p:cSld name="TITLE_1_1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3c">
  <p:cSld name="TITLE_1_1_2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4a">
  <p:cSld name="TITLE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1b">
  <p:cSld name="TITLE_4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6520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4b">
  <p:cSld name="TITLE_1_1_1_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4c">
  <p:cSld name="TITLE_1_1_1_3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4a">
  <p:cSld name="TITLE_1_1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4b">
  <p:cSld name="TITLE_1_1_1_2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4c">
  <p:cSld name="TITLE_1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1">
  <p:cSld name="CUSTOM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9" name="Google Shape;129;p2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30" name="Google Shape;130;p2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2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2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3"/>
          </p:nvPr>
        </p:nvSpPr>
        <p:spPr>
          <a:xfrm>
            <a:off x="3246000" y="14979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4"/>
          </p:nvPr>
        </p:nvSpPr>
        <p:spPr>
          <a:xfrm>
            <a:off x="5985125" y="15204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0" name="Google Shape;140;p2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41" name="Google Shape;141;p2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2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1">
          <p15:clr>
            <a:srgbClr val="FA7B17"/>
          </p15:clr>
        </p15:guide>
        <p15:guide id="2" orient="horz" pos="97">
          <p15:clr>
            <a:srgbClr val="FA7B17"/>
          </p15:clr>
        </p15:guide>
        <p15:guide id="3" pos="5661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Option">
  <p:cSld name="CUSTOM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r="13554" b="1341"/>
          <a:stretch/>
        </p:blipFill>
        <p:spPr>
          <a:xfrm>
            <a:off x="5007284" y="1878975"/>
            <a:ext cx="4141616" cy="29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/>
          <p:nvPr/>
        </p:nvSpPr>
        <p:spPr>
          <a:xfrm>
            <a:off x="5636925" y="2027450"/>
            <a:ext cx="3507300" cy="244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Image Placeholder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51" name="Google Shape;151;p2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52" name="Google Shape;152;p2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2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">
  <p:cSld name="CUSTOM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l="28440" t="-6076" r="11621" b="15921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61" name="Google Shape;161;p2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62" name="Google Shape;162;p2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">
  <p:cSld name="CUSTOM_1_1_1_1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2">
            <a:alphaModFix/>
          </a:blip>
          <a:srcRect l="18506" t="5764" r="16444" b="16547"/>
          <a:stretch/>
        </p:blipFill>
        <p:spPr>
          <a:xfrm>
            <a:off x="5829300" y="2505075"/>
            <a:ext cx="3314749" cy="26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71" name="Google Shape;171;p3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72" name="Google Shape;172;p3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3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1c">
  <p:cSld name="TITLE_4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3">
  <p:cSld name="CUSTOM_1_1_1_1_3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 rotWithShape="1">
          <a:blip r:embed="rId2">
            <a:alphaModFix/>
          </a:blip>
          <a:srcRect l="4735" r="24377" b="1816"/>
          <a:stretch/>
        </p:blipFill>
        <p:spPr>
          <a:xfrm flipH="1">
            <a:off x="5848352" y="2575950"/>
            <a:ext cx="3295698" cy="256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3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82" name="Google Shape;182;p3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3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4">
  <p:cSld name="CUSTOM_1_1_1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 rotWithShape="1">
          <a:blip r:embed="rId2">
            <a:alphaModFix/>
          </a:blip>
          <a:srcRect l="16768" r="16768" b="17763"/>
          <a:stretch/>
        </p:blipFill>
        <p:spPr>
          <a:xfrm>
            <a:off x="5753100" y="2347000"/>
            <a:ext cx="3390900" cy="2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91" name="Google Shape;191;p3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92" name="Google Shape;192;p3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3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5">
  <p:cSld name="CUSTOM_1_1_1_1_2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l="12789" r="14462" b="12257"/>
          <a:stretch/>
        </p:blipFill>
        <p:spPr>
          <a:xfrm flipH="1">
            <a:off x="5838824" y="2486475"/>
            <a:ext cx="3305226" cy="26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01" name="Google Shape;201;p3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02" name="Google Shape;202;p3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6">
  <p:cSld name="CUSTOM_1_1_1_1_2_2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 rotWithShape="1">
          <a:blip r:embed="rId2">
            <a:alphaModFix/>
          </a:blip>
          <a:srcRect r="22051" b="8349"/>
          <a:stretch/>
        </p:blipFill>
        <p:spPr>
          <a:xfrm>
            <a:off x="5540975" y="2319950"/>
            <a:ext cx="3603077" cy="28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11" name="Google Shape;211;p3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12" name="Google Shape;212;p3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3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7">
  <p:cSld name="CUSTOM_1_1_1_1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2">
            <a:alphaModFix/>
          </a:blip>
          <a:srcRect l="19752" r="13762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21" name="Google Shape;221;p3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22" name="Google Shape;222;p3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3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8">
  <p:cSld name="CUSTOM_1_1_1_1_2_1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2">
            <a:alphaModFix/>
          </a:blip>
          <a:srcRect l="2191" r="13838" b="1826"/>
          <a:stretch/>
        </p:blipFill>
        <p:spPr>
          <a:xfrm>
            <a:off x="5857875" y="2578950"/>
            <a:ext cx="3286175" cy="25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31" name="Google Shape;231;p3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32" name="Google Shape;232;p3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9">
  <p:cSld name="CUSTOM_1_1_1_1_2_1_2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2">
            <a:alphaModFix/>
          </a:blip>
          <a:srcRect l="5566" r="13046" b="4278"/>
          <a:stretch/>
        </p:blipFill>
        <p:spPr>
          <a:xfrm>
            <a:off x="5848350" y="2559825"/>
            <a:ext cx="3295652" cy="25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41" name="Google Shape;241;p3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42" name="Google Shape;242;p3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0">
  <p:cSld name="CUSTOM_1_1_1_1_2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2">
            <a:alphaModFix/>
          </a:blip>
          <a:srcRect l="12273" r="21241" b="11197"/>
          <a:stretch/>
        </p:blipFill>
        <p:spPr>
          <a:xfrm>
            <a:off x="5753100" y="2123925"/>
            <a:ext cx="3390900" cy="3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51" name="Google Shape;251;p3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52" name="Google Shape;252;p3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3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1">
  <p:cSld name="CUSTOM_1_1_1_1_2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 rotWithShape="1">
          <a:blip r:embed="rId2">
            <a:alphaModFix/>
          </a:blip>
          <a:srcRect r="16366" b="1739"/>
          <a:stretch/>
        </p:blipFill>
        <p:spPr>
          <a:xfrm>
            <a:off x="5713775" y="2455275"/>
            <a:ext cx="3430277" cy="268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61" name="Google Shape;261;p3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62" name="Google Shape;262;p3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2">
  <p:cSld name="CUSTOM_1_1_1_1_2_1_1_2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/>
          <p:cNvPicPr preferRelativeResize="0"/>
          <p:nvPr/>
        </p:nvPicPr>
        <p:blipFill rotWithShape="1">
          <a:blip r:embed="rId2">
            <a:alphaModFix/>
          </a:blip>
          <a:srcRect l="12739" r="5548" b="1777"/>
          <a:stretch/>
        </p:blipFill>
        <p:spPr>
          <a:xfrm>
            <a:off x="5857875" y="2510775"/>
            <a:ext cx="3286175" cy="263272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71" name="Google Shape;271;p4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72" name="Google Shape;272;p4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4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2a">
  <p:cSld name="TITLE_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3">
  <p:cSld name="CUSTOM_1_1_1_1_2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1"/>
          <p:cNvPicPr preferRelativeResize="0"/>
          <p:nvPr/>
        </p:nvPicPr>
        <p:blipFill rotWithShape="1">
          <a:blip r:embed="rId2">
            <a:alphaModFix/>
          </a:blip>
          <a:srcRect l="16718" r="16725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81" name="Google Shape;281;p4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82" name="Google Shape;282;p4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4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4">
  <p:cSld name="CUSTOM_1_1_1_1_2_1_1_1_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2"/>
          <p:cNvPicPr preferRelativeResize="0"/>
          <p:nvPr/>
        </p:nvPicPr>
        <p:blipFill rotWithShape="1">
          <a:blip r:embed="rId2">
            <a:alphaModFix/>
          </a:blip>
          <a:srcRect r="9469" b="1989"/>
          <a:stretch/>
        </p:blipFill>
        <p:spPr>
          <a:xfrm>
            <a:off x="5503325" y="2516450"/>
            <a:ext cx="3640673" cy="262705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2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91" name="Google Shape;291;p4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92" name="Google Shape;292;p4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4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5">
  <p:cSld name="CUSTOM_1_1_1_1_2_1_1_1_2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 rotWithShape="1">
          <a:blip r:embed="rId2">
            <a:alphaModFix/>
          </a:blip>
          <a:srcRect l="30362" r="5378" b="22570"/>
          <a:stretch/>
        </p:blipFill>
        <p:spPr>
          <a:xfrm>
            <a:off x="5857875" y="2562450"/>
            <a:ext cx="3286175" cy="25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3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01" name="Google Shape;301;p4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02" name="Google Shape;302;p4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4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6">
  <p:cSld name="CUSTOM_1_1_1_1_2_1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4"/>
          <p:cNvPicPr preferRelativeResize="0"/>
          <p:nvPr/>
        </p:nvPicPr>
        <p:blipFill rotWithShape="1">
          <a:blip r:embed="rId2">
            <a:alphaModFix/>
          </a:blip>
          <a:srcRect r="27907" b="7355"/>
          <a:stretch/>
        </p:blipFill>
        <p:spPr>
          <a:xfrm>
            <a:off x="5753100" y="2238200"/>
            <a:ext cx="3390900" cy="2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/>
          <p:nvPr/>
        </p:nvSpPr>
        <p:spPr>
          <a:xfrm>
            <a:off x="-25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11" name="Google Shape;311;p4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12" name="Google Shape;312;p4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4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7">
  <p:cSld name="CUSTOM_1_1_1_1_2_1_1_1_1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5"/>
          <p:cNvPicPr preferRelativeResize="0"/>
          <p:nvPr/>
        </p:nvPicPr>
        <p:blipFill rotWithShape="1">
          <a:blip r:embed="rId2">
            <a:alphaModFix/>
          </a:blip>
          <a:srcRect l="11614" r="11622" b="5285"/>
          <a:stretch/>
        </p:blipFill>
        <p:spPr>
          <a:xfrm>
            <a:off x="5857875" y="2336075"/>
            <a:ext cx="3286124" cy="280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/>
          <p:nvPr/>
        </p:nvSpPr>
        <p:spPr>
          <a:xfrm>
            <a:off x="-25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21" name="Google Shape;321;p4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22" name="Google Shape;322;p4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4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8">
  <p:cSld name="CUSTOM_1_1_1_1_2_1_1_1_1_2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 r="22922" b="18407"/>
          <a:stretch/>
        </p:blipFill>
        <p:spPr>
          <a:xfrm>
            <a:off x="5429250" y="2522525"/>
            <a:ext cx="3714749" cy="26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/>
          <p:nvPr/>
        </p:nvSpPr>
        <p:spPr>
          <a:xfrm>
            <a:off x="-25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31" name="Google Shape;331;p4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32" name="Google Shape;332;p4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4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9">
  <p:cSld name="CUSTOM_1_1_1_1_2_1_1_1_1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7"/>
          <p:cNvPicPr preferRelativeResize="0"/>
          <p:nvPr/>
        </p:nvPicPr>
        <p:blipFill rotWithShape="1">
          <a:blip r:embed="rId2">
            <a:alphaModFix/>
          </a:blip>
          <a:srcRect l="4141" r="16982"/>
          <a:stretch/>
        </p:blipFill>
        <p:spPr>
          <a:xfrm>
            <a:off x="5753100" y="2278200"/>
            <a:ext cx="3390900" cy="28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7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0" name="Google Shape;340;p4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41" name="Google Shape;341;p4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42" name="Google Shape;342;p4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4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0">
  <p:cSld name="CUSTOM_1_1_1_1_2_1_1_1_1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 rotWithShape="1">
          <a:blip r:embed="rId2">
            <a:alphaModFix/>
          </a:blip>
          <a:srcRect l="14884" r="9938" b="10976"/>
          <a:stretch/>
        </p:blipFill>
        <p:spPr>
          <a:xfrm>
            <a:off x="5800725" y="2504800"/>
            <a:ext cx="3343273" cy="26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8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50" name="Google Shape;350;p4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51" name="Google Shape;351;p4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52" name="Google Shape;352;p4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1">
  <p:cSld name="CUSTOM_1_1_1_1_2_1_1_1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9"/>
          <p:cNvPicPr preferRelativeResize="0"/>
          <p:nvPr/>
        </p:nvPicPr>
        <p:blipFill rotWithShape="1">
          <a:blip r:embed="rId2">
            <a:alphaModFix/>
          </a:blip>
          <a:srcRect l="10968" r="21573" b="19100"/>
          <a:stretch/>
        </p:blipFill>
        <p:spPr>
          <a:xfrm>
            <a:off x="5753100" y="2433025"/>
            <a:ext cx="3390900" cy="2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9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9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61" name="Google Shape;361;p4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62" name="Google Shape;362;p4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4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2">
  <p:cSld name="CUSTOM_1_1_1_1_2_1_1_1_1_1_1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0"/>
          <p:cNvPicPr preferRelativeResize="0"/>
          <p:nvPr/>
        </p:nvPicPr>
        <p:blipFill rotWithShape="1">
          <a:blip r:embed="rId2">
            <a:alphaModFix/>
          </a:blip>
          <a:srcRect l="6786" t="2789" r="241" b="4239"/>
          <a:stretch/>
        </p:blipFill>
        <p:spPr>
          <a:xfrm>
            <a:off x="5753100" y="1807675"/>
            <a:ext cx="3390900" cy="3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9" name="Google Shape;369;p50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71" name="Google Shape;371;p5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72" name="Google Shape;372;p5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5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2b">
  <p:cSld name="TITLE_3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3">
  <p:cSld name="CUSTOM_1_1_1_1_2_1_1_1_1_1_1_1_1_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1"/>
          <p:cNvPicPr preferRelativeResize="0"/>
          <p:nvPr/>
        </p:nvPicPr>
        <p:blipFill rotWithShape="1">
          <a:blip r:embed="rId2">
            <a:alphaModFix/>
          </a:blip>
          <a:srcRect l="26104" r="6979" b="13636"/>
          <a:stretch/>
        </p:blipFill>
        <p:spPr>
          <a:xfrm>
            <a:off x="5857875" y="2472075"/>
            <a:ext cx="3286175" cy="2671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81" name="Google Shape;381;p5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82" name="Google Shape;382;p5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5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4">
  <p:cSld name="CUSTOM_1_1_1_1_2_1_1_1_1_1_1_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2"/>
          <p:cNvPicPr preferRelativeResize="0"/>
          <p:nvPr/>
        </p:nvPicPr>
        <p:blipFill rotWithShape="1">
          <a:blip r:embed="rId2">
            <a:alphaModFix/>
          </a:blip>
          <a:srcRect r="29981"/>
          <a:stretch/>
        </p:blipFill>
        <p:spPr>
          <a:xfrm>
            <a:off x="5753100" y="1911750"/>
            <a:ext cx="3390900" cy="3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91" name="Google Shape;391;p5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92" name="Google Shape;392;p5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5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5">
  <p:cSld name="CUSTOM_1_1_1_1_2_1_1_1_1_1_1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3"/>
          <p:cNvPicPr preferRelativeResize="0"/>
          <p:nvPr/>
        </p:nvPicPr>
        <p:blipFill rotWithShape="1">
          <a:blip r:embed="rId2">
            <a:alphaModFix/>
          </a:blip>
          <a:srcRect l="9621" r="18202" b="14595"/>
          <a:stretch/>
        </p:blipFill>
        <p:spPr>
          <a:xfrm>
            <a:off x="5753100" y="2469075"/>
            <a:ext cx="3390900" cy="26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3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00" name="Google Shape;400;p53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01" name="Google Shape;401;p5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02" name="Google Shape;402;p5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5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6">
  <p:cSld name="CUSTOM_1_1_1_1_2_1_1_1_1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4"/>
          <p:cNvPicPr preferRelativeResize="0"/>
          <p:nvPr/>
        </p:nvPicPr>
        <p:blipFill rotWithShape="1">
          <a:blip r:embed="rId2">
            <a:alphaModFix/>
          </a:blip>
          <a:srcRect r="38514" b="32318"/>
          <a:stretch/>
        </p:blipFill>
        <p:spPr>
          <a:xfrm>
            <a:off x="5753100" y="2428625"/>
            <a:ext cx="3390900" cy="2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4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10" name="Google Shape;410;p54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11" name="Google Shape;411;p5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12" name="Google Shape;412;p5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5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7">
  <p:cSld name="CUSTOM_1_1_1_1_2_1_1_1_1_1_1_1_1_1_1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5"/>
          <p:cNvPicPr preferRelativeResize="0"/>
          <p:nvPr/>
        </p:nvPicPr>
        <p:blipFill rotWithShape="1">
          <a:blip r:embed="rId2">
            <a:alphaModFix/>
          </a:blip>
          <a:srcRect l="6224" r="46509" b="3873"/>
          <a:stretch/>
        </p:blipFill>
        <p:spPr>
          <a:xfrm>
            <a:off x="5791200" y="2543175"/>
            <a:ext cx="3352852" cy="2600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5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9" name="Google Shape;419;p55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20" name="Google Shape;420;p55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21" name="Google Shape;421;p5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22" name="Google Shape;422;p5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5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_Placeholder">
  <p:cSld name="CUSTOM_1_1_1_1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/>
          <p:nvPr/>
        </p:nvSpPr>
        <p:spPr>
          <a:xfrm>
            <a:off x="5898025" y="2544550"/>
            <a:ext cx="3246000" cy="259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Image Placeholder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427" name="Google Shape;427;p56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6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9" name="Google Shape;429;p5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30" name="Google Shape;430;p5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31" name="Google Shape;431;p5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32" name="Google Shape;432;p5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5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ption 1">
  <p:cSld name="CUSTOM_1_1_1_1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>
            <a:spLocks noGrp="1"/>
          </p:cNvSpPr>
          <p:nvPr>
            <p:ph type="body" idx="1"/>
          </p:nvPr>
        </p:nvSpPr>
        <p:spPr>
          <a:xfrm>
            <a:off x="461552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37" name="Google Shape;437;p57"/>
          <p:cNvCxnSpPr/>
          <p:nvPr/>
        </p:nvCxnSpPr>
        <p:spPr>
          <a:xfrm>
            <a:off x="4528475" y="1503100"/>
            <a:ext cx="0" cy="29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57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0" name="Google Shape;440;p5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41" name="Google Shape;441;p5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42" name="Google Shape;442;p5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5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49" name="Google Shape;449;p5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50" name="Google Shape;450;p5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5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1">
  <p:cSld name="CUSTOM_2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9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grpSp>
        <p:nvGrpSpPr>
          <p:cNvPr id="456" name="Google Shape;456;p5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57" name="Google Shape;457;p5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2">
  <p:cSld name="CUSTOM_2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0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grpSp>
        <p:nvGrpSpPr>
          <p:cNvPr id="462" name="Google Shape;462;p6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63" name="Google Shape;463;p6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2c">
  <p:cSld name="TITLE_3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3">
  <p:cSld name="CUSTOM_2_1_1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1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1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4">
  <p:cSld name="CUSTOM_2_1_1_1_2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2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2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5">
  <p:cSld name="CUSTOM_2_1_1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3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3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6">
  <p:cSld name="CUSTOM_2_1_1_1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4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4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7">
  <p:cSld name="CUSTOM_2_1_1_1_1_1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5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5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Colour">
  <p:cSld name="CUSTOM_3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3693" y="2293838"/>
            <a:ext cx="3216560" cy="5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2">
  <p:cSld name="TITLE_1_3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7"/>
          <p:cNvPicPr preferRelativeResize="0"/>
          <p:nvPr/>
        </p:nvPicPr>
        <p:blipFill rotWithShape="1">
          <a:blip r:embed="rId2">
            <a:alphaModFix/>
          </a:blip>
          <a:srcRect r="1400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7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486" name="Google Shape;48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7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1 1">
  <p:cSld name="CUSTOM_3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R="0"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90" name="Google Shape;490;p68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8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68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93" name="Google Shape;493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8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Option 1">
  <p:cSld name="CUSTOM_1_1_1_2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69"/>
          <p:cNvPicPr preferRelativeResize="0"/>
          <p:nvPr/>
        </p:nvPicPr>
        <p:blipFill rotWithShape="1">
          <a:blip r:embed="rId2">
            <a:alphaModFix/>
          </a:blip>
          <a:srcRect r="13554" b="1341"/>
          <a:stretch/>
        </p:blipFill>
        <p:spPr>
          <a:xfrm>
            <a:off x="5007284" y="1878975"/>
            <a:ext cx="4141616" cy="29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/>
          <p:nvPr/>
        </p:nvSpPr>
        <p:spPr>
          <a:xfrm>
            <a:off x="5636925" y="2027450"/>
            <a:ext cx="3507300" cy="244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Image Placeholder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9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69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0" name="Google Shape;50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9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9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R="0"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03" name="Google Shape;503;p69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3 1">
  <p:cSld name="CUSTOM_2_1_1_2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0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0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507" name="Google Shape;50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1a">
  <p:cSld name="TITLE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6 1">
  <p:cSld name="CUSTOM_1_1_1_1_2_1_1_1_3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1"/>
          <p:cNvPicPr preferRelativeResize="0"/>
          <p:nvPr/>
        </p:nvPicPr>
        <p:blipFill rotWithShape="1">
          <a:blip r:embed="rId2">
            <a:alphaModFix/>
          </a:blip>
          <a:srcRect l="16718" r="16725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1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71"/>
          <p:cNvSpPr txBox="1">
            <a:spLocks noGrp="1"/>
          </p:cNvSpPr>
          <p:nvPr>
            <p:ph type="body" idx="1"/>
          </p:nvPr>
        </p:nvSpPr>
        <p:spPr>
          <a:xfrm>
            <a:off x="506875" y="4800600"/>
            <a:ext cx="4998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2" name="Google Shape;512;p71"/>
          <p:cNvSpPr txBox="1">
            <a:spLocks noGrp="1"/>
          </p:cNvSpPr>
          <p:nvPr>
            <p:ph type="body" idx="2"/>
          </p:nvPr>
        </p:nvSpPr>
        <p:spPr>
          <a:xfrm>
            <a:off x="506875" y="1878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13" name="Google Shape;51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71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R="0"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_1_2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1b">
  <p:cSld name="TITLE_2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1c">
  <p:cSld name="TITLE_2_2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A4335"/>
          </p15:clr>
        </p15:guide>
        <p15:guide id="2" pos="319">
          <p15:clr>
            <a:srgbClr val="EA4335"/>
          </p15:clr>
        </p15:guide>
        <p15:guide id="3" pos="1990">
          <p15:clr>
            <a:srgbClr val="EA4335"/>
          </p15:clr>
        </p15:guide>
        <p15:guide id="4" pos="3715">
          <p15:clr>
            <a:srgbClr val="EA4335"/>
          </p15:clr>
        </p15:guide>
        <p15:guide id="5" pos="5441">
          <p15:clr>
            <a:srgbClr val="EA4335"/>
          </p15:clr>
        </p15:guide>
        <p15:guide id="6" pos="2045">
          <p15:clr>
            <a:srgbClr val="EA4335"/>
          </p15:clr>
        </p15:guide>
        <p15:guide id="7" pos="3770">
          <p15:clr>
            <a:srgbClr val="EA4335"/>
          </p15:clr>
        </p15:guide>
        <p15:guide id="8" orient="horz" pos="3024">
          <p15:clr>
            <a:srgbClr val="EA4335"/>
          </p15:clr>
        </p15:guide>
        <p15:guide id="9" pos="1122">
          <p15:clr>
            <a:srgbClr val="EA4335"/>
          </p15:clr>
        </p15:guide>
        <p15:guide id="10" pos="2907">
          <p15:clr>
            <a:srgbClr val="EA4335"/>
          </p15:clr>
        </p15:guide>
        <p15:guide id="11" pos="4638">
          <p15:clr>
            <a:srgbClr val="EA4335"/>
          </p15:clr>
        </p15:guide>
        <p15:guide id="12" pos="1184">
          <p15:clr>
            <a:srgbClr val="EA4335"/>
          </p15:clr>
        </p15:guide>
        <p15:guide id="13" pos="2853">
          <p15:clr>
            <a:srgbClr val="EA4335"/>
          </p15:clr>
        </p15:guide>
        <p15:guide id="14" pos="4576">
          <p15:clr>
            <a:srgbClr val="EA4335"/>
          </p15:clr>
        </p15:guide>
        <p15:guide id="15" orient="horz" pos="1122">
          <p15:clr>
            <a:srgbClr val="EA4335"/>
          </p15:clr>
        </p15:guide>
        <p15:guide id="16" orient="horz" pos="1184">
          <p15:clr>
            <a:srgbClr val="EA4335"/>
          </p15:clr>
        </p15:guide>
        <p15:guide id="17" orient="horz" pos="2118">
          <p15:clr>
            <a:srgbClr val="EA4335"/>
          </p15:clr>
        </p15:guide>
        <p15:guide id="18" orient="horz" pos="2056">
          <p15:clr>
            <a:srgbClr val="EA4335"/>
          </p15:clr>
        </p15:guide>
        <p15:guide id="19" orient="horz" pos="756">
          <p15:clr>
            <a:schemeClr val="lt2"/>
          </p15:clr>
        </p15:guide>
        <p15:guide id="20" pos="264">
          <p15:clr>
            <a:srgbClr val="EA4335"/>
          </p15:clr>
        </p15:guide>
        <p15:guide id="21" pos="550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stringfestanalytics.com/how-to-cross-check-ai-generated-insights-in-excel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python-for-excel/9781492080992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learning.oreilly.com/live-events/generative-ai-essentials-with-chatgpt-copilot-and-gemini/0642572002004/0642572013822/" TargetMode="External"/><Relationship Id="rId4" Type="http://schemas.openxmlformats.org/officeDocument/2006/relationships/hyperlink" Target="https://learning.oreilly.com/live-events/write-python-code-with-chatgpt-and-claude/0642572013449/0642572013448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ringfestanalytics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linkedin.com/in/gjmount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3"/>
          <p:cNvPicPr preferRelativeResize="0"/>
          <p:nvPr/>
        </p:nvPicPr>
        <p:blipFill rotWithShape="1">
          <a:blip r:embed="rId3">
            <a:alphaModFix/>
          </a:blip>
          <a:srcRect l="13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3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chemeClr val="lt1"/>
                </a:solidFill>
                <a:latin typeface="Poppins SemiBold"/>
                <a:cs typeface="Poppins SemiBold"/>
                <a:sym typeface="Poppins SemiBold"/>
              </a:rPr>
              <a:t>AI-Powered Python in Excel</a:t>
            </a:r>
            <a:endParaRPr sz="1800" b="0" i="0" u="none" strike="noStrike" cap="non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73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39000" cy="143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George Mount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Stringfest</a:t>
            </a:r>
            <a:r>
              <a:rPr lang="en-US" dirty="0"/>
              <a:t> Analytics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>
          <a:extLst>
            <a:ext uri="{FF2B5EF4-FFF2-40B4-BE49-F238E27FC236}">
              <a16:creationId xmlns:a16="http://schemas.microsoft.com/office/drawing/2014/main" id="{79BA6EFE-5ABF-6337-8DD0-7AA8BC67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9">
            <a:extLst>
              <a:ext uri="{FF2B5EF4-FFF2-40B4-BE49-F238E27FC236}">
                <a16:creationId xmlns:a16="http://schemas.microsoft.com/office/drawing/2014/main" id="{7E9CC2D2-43BA-62E8-C513-CFE2EF005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Question</a:t>
            </a:r>
            <a:endParaRPr/>
          </a:p>
        </p:txBody>
      </p:sp>
      <p:sp>
        <p:nvSpPr>
          <p:cNvPr id="572" name="Google Shape;572;p79">
            <a:extLst>
              <a:ext uri="{FF2B5EF4-FFF2-40B4-BE49-F238E27FC236}">
                <a16:creationId xmlns:a16="http://schemas.microsoft.com/office/drawing/2014/main" id="{6D4E1689-B53A-5DA4-2A2C-31DEAA5AB4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51114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Identify a routine task that you believe could be automated or assisted using Copilot. How would this change your workflow?</a:t>
            </a:r>
          </a:p>
        </p:txBody>
      </p:sp>
      <p:sp>
        <p:nvSpPr>
          <p:cNvPr id="573" name="Google Shape;573;p79">
            <a:extLst>
              <a:ext uri="{FF2B5EF4-FFF2-40B4-BE49-F238E27FC236}">
                <a16:creationId xmlns:a16="http://schemas.microsoft.com/office/drawing/2014/main" id="{649E653F-3B88-15AE-9C0A-B8501972B0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74" name="Google Shape;574;p79">
            <a:extLst>
              <a:ext uri="{FF2B5EF4-FFF2-40B4-BE49-F238E27FC236}">
                <a16:creationId xmlns:a16="http://schemas.microsoft.com/office/drawing/2014/main" id="{5B3A6819-CDA5-F798-0312-2CFD97352CA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89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Poll: What will you ask attendees?</a:t>
            </a:r>
            <a:endParaRPr/>
          </a:p>
        </p:txBody>
      </p:sp>
      <p:sp>
        <p:nvSpPr>
          <p:cNvPr id="555" name="Google Shape;555;p77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59682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Polls are a great way to check in with attendees! You can ask them about their </a:t>
            </a:r>
            <a:r>
              <a:rPr lang="en" b="1"/>
              <a:t>opinions</a:t>
            </a:r>
            <a:r>
              <a:rPr lang="en"/>
              <a:t>, </a:t>
            </a:r>
            <a:r>
              <a:rPr lang="en" b="1"/>
              <a:t>experience level</a:t>
            </a:r>
            <a:r>
              <a:rPr lang="en"/>
              <a:t>, or </a:t>
            </a:r>
            <a:r>
              <a:rPr lang="en" b="1"/>
              <a:t>quiz their knowledge</a:t>
            </a:r>
            <a:r>
              <a:rPr lang="en"/>
              <a:t>. We find that 1-3 poll questions per hour is best.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Poll answer 1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Poll answer 2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Poll answer 3</a:t>
            </a:r>
            <a:endParaRPr/>
          </a:p>
        </p:txBody>
      </p:sp>
      <p:sp>
        <p:nvSpPr>
          <p:cNvPr id="556" name="Google Shape;556;p77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57" name="Google Shape;557;p7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B9E29BCA-0F56-C40C-E3E2-8D60BB04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0">
            <a:extLst>
              <a:ext uri="{FF2B5EF4-FFF2-40B4-BE49-F238E27FC236}">
                <a16:creationId xmlns:a16="http://schemas.microsoft.com/office/drawing/2014/main" id="{D2133578-B340-9BEE-AB28-74CC272613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165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>
          <a:extLst>
            <a:ext uri="{FF2B5EF4-FFF2-40B4-BE49-F238E27FC236}">
              <a16:creationId xmlns:a16="http://schemas.microsoft.com/office/drawing/2014/main" id="{D517D233-5262-BA96-994B-B1AC37F2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>
            <a:extLst>
              <a:ext uri="{FF2B5EF4-FFF2-40B4-BE49-F238E27FC236}">
                <a16:creationId xmlns:a16="http://schemas.microsoft.com/office/drawing/2014/main" id="{000FFF3B-AEED-1A67-F290-C74B51A9B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</a:pPr>
            <a:r>
              <a:rPr lang="en" dirty="0"/>
              <a:t>IV. Time Series and Text Analysis</a:t>
            </a:r>
            <a:endParaRPr dirty="0"/>
          </a:p>
        </p:txBody>
      </p:sp>
      <p:sp>
        <p:nvSpPr>
          <p:cNvPr id="538" name="Google Shape;538;p75">
            <a:extLst>
              <a:ext uri="{FF2B5EF4-FFF2-40B4-BE49-F238E27FC236}">
                <a16:creationId xmlns:a16="http://schemas.microsoft.com/office/drawing/2014/main" id="{7B6DE13A-EAAB-2495-8303-C0C2E28967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6875" y="1482800"/>
            <a:ext cx="52821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202566" lvl="0" indent="-20097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dk1"/>
                </a:solidFill>
              </a:rPr>
              <a:t>Less is more. </a:t>
            </a:r>
            <a:r>
              <a:rPr lang="en">
                <a:solidFill>
                  <a:schemeClr val="dk1"/>
                </a:solidFill>
              </a:rPr>
              <a:t>Keep your bullet points and graphics simple and clear. Bold </a:t>
            </a:r>
            <a:r>
              <a:rPr lang="en" b="1">
                <a:solidFill>
                  <a:schemeClr val="dk1"/>
                </a:solidFill>
              </a:rPr>
              <a:t>important terms</a:t>
            </a:r>
            <a:r>
              <a:rPr lang="en">
                <a:solidFill>
                  <a:schemeClr val="dk1"/>
                </a:solidFill>
              </a:rPr>
              <a:t> and animate bullet points to help attendees follow your presentation</a:t>
            </a:r>
            <a:endParaRPr>
              <a:solidFill>
                <a:schemeClr val="dk1"/>
              </a:solidFill>
            </a:endParaRPr>
          </a:p>
          <a:p>
            <a:pPr marL="202566" lvl="0" indent="-20097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Too much information for one slide? Break it out into multiple slides.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Real-world examples and case studies help learners contextualize and retain new information.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9" name="Google Shape;539;p75">
            <a:extLst>
              <a:ext uri="{FF2B5EF4-FFF2-40B4-BE49-F238E27FC236}">
                <a16:creationId xmlns:a16="http://schemas.microsoft.com/office/drawing/2014/main" id="{8D6B4838-FCF4-A25F-4446-798820462B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41" name="Google Shape;541;p75">
            <a:extLst>
              <a:ext uri="{FF2B5EF4-FFF2-40B4-BE49-F238E27FC236}">
                <a16:creationId xmlns:a16="http://schemas.microsoft.com/office/drawing/2014/main" id="{B9F8F1A1-DF0B-D52E-CD1B-C2041301AC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59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1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</a:pPr>
            <a:r>
              <a:rPr lang="en"/>
              <a:t>Break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9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Question</a:t>
            </a:r>
            <a:endParaRPr/>
          </a:p>
        </p:txBody>
      </p:sp>
      <p:sp>
        <p:nvSpPr>
          <p:cNvPr id="572" name="Google Shape;572;p79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51114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should attendees think about? Ask a prompt question that attendees can answer in the group chat.</a:t>
            </a:r>
            <a:endParaRPr/>
          </a:p>
        </p:txBody>
      </p:sp>
      <p:sp>
        <p:nvSpPr>
          <p:cNvPr id="573" name="Google Shape;573;p79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74" name="Google Shape;574;p79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885D7BC9-F744-67C8-74E8-6C1E9844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0">
            <a:extLst>
              <a:ext uri="{FF2B5EF4-FFF2-40B4-BE49-F238E27FC236}">
                <a16:creationId xmlns:a16="http://schemas.microsoft.com/office/drawing/2014/main" id="{295BDEBC-6E7F-FEE6-3F67-7D8454C93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34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>
          <a:extLst>
            <a:ext uri="{FF2B5EF4-FFF2-40B4-BE49-F238E27FC236}">
              <a16:creationId xmlns:a16="http://schemas.microsoft.com/office/drawing/2014/main" id="{C4C50CF6-D524-B0CD-BC10-E7112624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>
            <a:extLst>
              <a:ext uri="{FF2B5EF4-FFF2-40B4-BE49-F238E27FC236}">
                <a16:creationId xmlns:a16="http://schemas.microsoft.com/office/drawing/2014/main" id="{DA0A5A88-136A-FCB5-C174-E56A6C6F10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</a:pPr>
            <a:r>
              <a:rPr lang="en" dirty="0"/>
              <a:t>V. Wrap-Up and Q&amp;A</a:t>
            </a:r>
            <a:endParaRPr dirty="0"/>
          </a:p>
        </p:txBody>
      </p:sp>
      <p:sp>
        <p:nvSpPr>
          <p:cNvPr id="538" name="Google Shape;538;p75">
            <a:extLst>
              <a:ext uri="{FF2B5EF4-FFF2-40B4-BE49-F238E27FC236}">
                <a16:creationId xmlns:a16="http://schemas.microsoft.com/office/drawing/2014/main" id="{0FBF0D54-82D9-455C-88F4-A7FA8A0F6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6875" y="1482800"/>
            <a:ext cx="52821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202566" lvl="0" indent="-20097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dk1"/>
                </a:solidFill>
              </a:rPr>
              <a:t>Less is more. </a:t>
            </a:r>
            <a:r>
              <a:rPr lang="en">
                <a:solidFill>
                  <a:schemeClr val="dk1"/>
                </a:solidFill>
              </a:rPr>
              <a:t>Keep your bullet points and graphics simple and clear. Bold </a:t>
            </a:r>
            <a:r>
              <a:rPr lang="en" b="1">
                <a:solidFill>
                  <a:schemeClr val="dk1"/>
                </a:solidFill>
              </a:rPr>
              <a:t>important terms</a:t>
            </a:r>
            <a:r>
              <a:rPr lang="en">
                <a:solidFill>
                  <a:schemeClr val="dk1"/>
                </a:solidFill>
              </a:rPr>
              <a:t> and animate bullet points to help attendees follow your presentation</a:t>
            </a:r>
            <a:endParaRPr>
              <a:solidFill>
                <a:schemeClr val="dk1"/>
              </a:solidFill>
            </a:endParaRPr>
          </a:p>
          <a:p>
            <a:pPr marL="202566" lvl="0" indent="-20097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Too much information for one slide? Break it out into multiple slides.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Real-world examples and case studies help learners contextualize and retain new information.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9" name="Google Shape;539;p75">
            <a:extLst>
              <a:ext uri="{FF2B5EF4-FFF2-40B4-BE49-F238E27FC236}">
                <a16:creationId xmlns:a16="http://schemas.microsoft.com/office/drawing/2014/main" id="{8FDFB5B3-A1EE-0DA5-5D8F-3C4810D1A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41" name="Google Shape;541;p75">
            <a:extLst>
              <a:ext uri="{FF2B5EF4-FFF2-40B4-BE49-F238E27FC236}">
                <a16:creationId xmlns:a16="http://schemas.microsoft.com/office/drawing/2014/main" id="{201B8121-BDE8-3632-06CA-95689668A87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>
          <a:extLst>
            <a:ext uri="{FF2B5EF4-FFF2-40B4-BE49-F238E27FC236}">
              <a16:creationId xmlns:a16="http://schemas.microsoft.com/office/drawing/2014/main" id="{D896E8EC-C027-50F1-1D46-63BB1D8E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blue mask&#10;&#10;AI-generated content may be incorrect.">
            <a:extLst>
              <a:ext uri="{FF2B5EF4-FFF2-40B4-BE49-F238E27FC236}">
                <a16:creationId xmlns:a16="http://schemas.microsoft.com/office/drawing/2014/main" id="{888302C3-AC5E-A661-A3A5-0F4CC3DB8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04" r="29233" b="8030"/>
          <a:stretch/>
        </p:blipFill>
        <p:spPr>
          <a:xfrm>
            <a:off x="6579476" y="1239825"/>
            <a:ext cx="1744717" cy="3560850"/>
          </a:xfrm>
          <a:prstGeom prst="rect">
            <a:avLst/>
          </a:prstGeom>
        </p:spPr>
      </p:pic>
      <p:sp>
        <p:nvSpPr>
          <p:cNvPr id="571" name="Google Shape;571;p79">
            <a:extLst>
              <a:ext uri="{FF2B5EF4-FFF2-40B4-BE49-F238E27FC236}">
                <a16:creationId xmlns:a16="http://schemas.microsoft.com/office/drawing/2014/main" id="{B4395B1C-A8A9-9571-0AAD-5227DB2E8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Cross-checking AI-powered Excel</a:t>
            </a:r>
            <a:endParaRPr dirty="0"/>
          </a:p>
        </p:txBody>
      </p:sp>
      <p:sp>
        <p:nvSpPr>
          <p:cNvPr id="572" name="Google Shape;572;p79">
            <a:extLst>
              <a:ext uri="{FF2B5EF4-FFF2-40B4-BE49-F238E27FC236}">
                <a16:creationId xmlns:a16="http://schemas.microsoft.com/office/drawing/2014/main" id="{2F0182C0-B733-0BC4-B1E4-6403074E1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51114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What processes can we follow to safeguard and cross-check our Python-Copilot-Excel workflow? </a:t>
            </a:r>
          </a:p>
          <a:p>
            <a:pPr lvl="1">
              <a:lnSpc>
                <a:spcPct val="108000"/>
              </a:lnSpc>
              <a:spcBef>
                <a:spcPts val="0"/>
              </a:spcBef>
              <a:buChar char="●"/>
            </a:pPr>
            <a:r>
              <a:rPr lang="en-US" dirty="0"/>
              <a:t>Resource: </a:t>
            </a:r>
            <a:r>
              <a:rPr lang="en-US" dirty="0">
                <a:hlinkClick r:id="rId4"/>
              </a:rPr>
              <a:t>https://stringfestanalytics.com/how-to-cross-check-ai-generated-insights-in-excel/</a:t>
            </a:r>
            <a:endParaRPr lang="en-US" dirty="0"/>
          </a:p>
          <a:p>
            <a:pPr lvl="1">
              <a:lnSpc>
                <a:spcPct val="108000"/>
              </a:lnSpc>
              <a:spcBef>
                <a:spcPts val="0"/>
              </a:spcBef>
              <a:buChar char="●"/>
            </a:pPr>
            <a:r>
              <a:rPr lang="en-US" dirty="0"/>
              <a:t>“Treat AI like an intern” </a:t>
            </a:r>
          </a:p>
        </p:txBody>
      </p:sp>
      <p:sp>
        <p:nvSpPr>
          <p:cNvPr id="573" name="Google Shape;573;p79">
            <a:extLst>
              <a:ext uri="{FF2B5EF4-FFF2-40B4-BE49-F238E27FC236}">
                <a16:creationId xmlns:a16="http://schemas.microsoft.com/office/drawing/2014/main" id="{5D6F23C4-D868-C78E-940B-4175CE7A2D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74" name="Google Shape;574;p79">
            <a:extLst>
              <a:ext uri="{FF2B5EF4-FFF2-40B4-BE49-F238E27FC236}">
                <a16:creationId xmlns:a16="http://schemas.microsoft.com/office/drawing/2014/main" id="{9191B138-D227-8A32-71C3-6C0258B0002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591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0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4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</a:pPr>
            <a:r>
              <a:rPr lang="en" dirty="0"/>
              <a:t>Objectives for today</a:t>
            </a:r>
            <a:endParaRPr dirty="0"/>
          </a:p>
        </p:txBody>
      </p:sp>
      <p:sp>
        <p:nvSpPr>
          <p:cNvPr id="530" name="Google Shape;530;p74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r>
              <a:rPr lang="en-US" dirty="0"/>
              <a:t>Master Python in Excel for enhanced data analysis with Copilot.</a:t>
            </a:r>
          </a:p>
          <a:p>
            <a:r>
              <a:rPr lang="en-US" dirty="0"/>
              <a:t>Automate PivotTables and data summaries using Python in Excel.</a:t>
            </a:r>
          </a:p>
          <a:p>
            <a:r>
              <a:rPr lang="en-US" dirty="0"/>
              <a:t>Create advanced visualizations with Python libraries in Excel.</a:t>
            </a:r>
          </a:p>
          <a:p>
            <a:r>
              <a:rPr lang="en-US" dirty="0"/>
              <a:t>Build basic predictive models with Python for Excel trend analysis.</a:t>
            </a:r>
          </a:p>
          <a:p>
            <a:r>
              <a:rPr lang="en-US" dirty="0"/>
              <a:t>Manage and analyze time series data in Excel using Python.</a:t>
            </a:r>
          </a:p>
          <a:p>
            <a:r>
              <a:rPr lang="en-US" dirty="0"/>
              <a:t>Process text data in Excel with Python for sentiment and keywords.</a:t>
            </a:r>
          </a:p>
          <a:p>
            <a:r>
              <a:rPr lang="en-US" dirty="0"/>
              <a:t>Validate Python and AI results in Excel for accuracy.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p74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32" name="Google Shape;532;p74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2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90" name="Google Shape;590;p82"/>
          <p:cNvSpPr txBox="1">
            <a:spLocks noGrp="1"/>
          </p:cNvSpPr>
          <p:nvPr>
            <p:ph type="body" idx="1"/>
          </p:nvPr>
        </p:nvSpPr>
        <p:spPr>
          <a:xfrm>
            <a:off x="506875" y="1516400"/>
            <a:ext cx="53025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r>
              <a:rPr lang="en-US" dirty="0"/>
              <a:t>Read </a:t>
            </a:r>
            <a:r>
              <a:rPr lang="en-US" i="1" dirty="0">
                <a:hlinkClick r:id="rId3"/>
              </a:rPr>
              <a:t>Python for Excel: A Modern Environment for Automation and Data Analysis</a:t>
            </a:r>
            <a:r>
              <a:rPr lang="en-US" dirty="0"/>
              <a:t> (book)</a:t>
            </a:r>
          </a:p>
          <a:p>
            <a:r>
              <a:rPr lang="en-US" dirty="0"/>
              <a:t>Attend </a:t>
            </a:r>
            <a:r>
              <a:rPr lang="en-US" i="1" dirty="0">
                <a:hlinkClick r:id="rId4"/>
              </a:rPr>
              <a:t>Write Python Code with ChatGPT and Claude</a:t>
            </a:r>
            <a:r>
              <a:rPr lang="en-US" dirty="0"/>
              <a:t> (live online course by Trey Hunner)</a:t>
            </a:r>
          </a:p>
          <a:p>
            <a:r>
              <a:rPr lang="en-US" dirty="0"/>
              <a:t>Attend </a:t>
            </a:r>
            <a:r>
              <a:rPr lang="en-US" i="1" dirty="0">
                <a:hlinkClick r:id="rId5"/>
              </a:rPr>
              <a:t>Generative AI Essentials with ChatGPT, Copilot, and Gemini</a:t>
            </a:r>
            <a:r>
              <a:rPr lang="en-US" dirty="0"/>
              <a:t> (live online course by Aamir Lakhani)</a:t>
            </a:r>
          </a:p>
        </p:txBody>
      </p:sp>
      <p:sp>
        <p:nvSpPr>
          <p:cNvPr id="591" name="Google Shape;591;p82"/>
          <p:cNvSpPr/>
          <p:nvPr/>
        </p:nvSpPr>
        <p:spPr>
          <a:xfrm>
            <a:off x="5847725" y="2316150"/>
            <a:ext cx="3333300" cy="2853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82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93" name="Google Shape;593;p82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Resources for further learning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>
          <a:extLst>
            <a:ext uri="{FF2B5EF4-FFF2-40B4-BE49-F238E27FC236}">
              <a16:creationId xmlns:a16="http://schemas.microsoft.com/office/drawing/2014/main" id="{1934B8D9-0EA4-9322-D120-AEE880B4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2">
            <a:extLst>
              <a:ext uri="{FF2B5EF4-FFF2-40B4-BE49-F238E27FC236}">
                <a16:creationId xmlns:a16="http://schemas.microsoft.com/office/drawing/2014/main" id="{3E068014-A85C-138E-7949-CE58C7B34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90" name="Google Shape;590;p82">
            <a:extLst>
              <a:ext uri="{FF2B5EF4-FFF2-40B4-BE49-F238E27FC236}">
                <a16:creationId xmlns:a16="http://schemas.microsoft.com/office/drawing/2014/main" id="{FB76A1D7-B0A4-2974-4B31-B1E7132B20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6875" y="1516400"/>
            <a:ext cx="53025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r>
              <a:rPr lang="en-US" dirty="0">
                <a:hlinkClick r:id="rId3"/>
              </a:rPr>
              <a:t>stringfestanalytics.com</a:t>
            </a:r>
            <a:r>
              <a:rPr lang="en-US" dirty="0"/>
              <a:t>: Subscribe for more content and updates</a:t>
            </a:r>
          </a:p>
          <a:p>
            <a:r>
              <a:rPr lang="en-US" dirty="0">
                <a:hlinkClick r:id="rId4"/>
              </a:rPr>
              <a:t>linkedin.com/in/gjmount</a:t>
            </a:r>
            <a:r>
              <a:rPr lang="en-US" dirty="0"/>
              <a:t>: Follow for all things analytics in modern Excel</a:t>
            </a:r>
          </a:p>
        </p:txBody>
      </p:sp>
      <p:sp>
        <p:nvSpPr>
          <p:cNvPr id="591" name="Google Shape;591;p82">
            <a:extLst>
              <a:ext uri="{FF2B5EF4-FFF2-40B4-BE49-F238E27FC236}">
                <a16:creationId xmlns:a16="http://schemas.microsoft.com/office/drawing/2014/main" id="{7DF7F4AF-C973-E734-16A3-9D9622ED9442}"/>
              </a:ext>
            </a:extLst>
          </p:cNvPr>
          <p:cNvSpPr/>
          <p:nvPr/>
        </p:nvSpPr>
        <p:spPr>
          <a:xfrm>
            <a:off x="5847725" y="2316150"/>
            <a:ext cx="3333300" cy="2853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82">
            <a:extLst>
              <a:ext uri="{FF2B5EF4-FFF2-40B4-BE49-F238E27FC236}">
                <a16:creationId xmlns:a16="http://schemas.microsoft.com/office/drawing/2014/main" id="{0FE583A9-5FE5-D616-9068-E5ACD82013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93" name="Google Shape;593;p82">
            <a:extLst>
              <a:ext uri="{FF2B5EF4-FFF2-40B4-BE49-F238E27FC236}">
                <a16:creationId xmlns:a16="http://schemas.microsoft.com/office/drawing/2014/main" id="{2758378E-B80D-03BA-2418-F6DB94FC8E7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in touch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046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>
          <a:extLst>
            <a:ext uri="{FF2B5EF4-FFF2-40B4-BE49-F238E27FC236}">
              <a16:creationId xmlns:a16="http://schemas.microsoft.com/office/drawing/2014/main" id="{1EE9C93C-5F85-9A3E-861D-B0C9FF65F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2">
            <a:extLst>
              <a:ext uri="{FF2B5EF4-FFF2-40B4-BE49-F238E27FC236}">
                <a16:creationId xmlns:a16="http://schemas.microsoft.com/office/drawing/2014/main" id="{12DAA82E-F6B2-70AE-EC45-FC6596F69F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Takeaways</a:t>
            </a:r>
            <a:endParaRPr dirty="0"/>
          </a:p>
        </p:txBody>
      </p:sp>
      <p:sp>
        <p:nvSpPr>
          <p:cNvPr id="590" name="Google Shape;590;p82">
            <a:extLst>
              <a:ext uri="{FF2B5EF4-FFF2-40B4-BE49-F238E27FC236}">
                <a16:creationId xmlns:a16="http://schemas.microsoft.com/office/drawing/2014/main" id="{AE1F503B-40C9-9DAD-B29D-5CB1D927E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6875" y="1516400"/>
            <a:ext cx="53025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r>
              <a:rPr lang="en-US" dirty="0"/>
              <a:t>A quick survey will appear on your screen soon… we’d love to hear your thoughts</a:t>
            </a:r>
          </a:p>
          <a:p>
            <a:r>
              <a:rPr lang="en-US" dirty="0"/>
              <a:t>You’ll receive a recording via email within 24-48 hours.  </a:t>
            </a:r>
          </a:p>
          <a:p>
            <a:r>
              <a:rPr lang="en-US" dirty="0"/>
              <a:t>Thanks so much for joining -- hope to see you at future events!</a:t>
            </a:r>
          </a:p>
        </p:txBody>
      </p:sp>
      <p:sp>
        <p:nvSpPr>
          <p:cNvPr id="591" name="Google Shape;591;p82">
            <a:extLst>
              <a:ext uri="{FF2B5EF4-FFF2-40B4-BE49-F238E27FC236}">
                <a16:creationId xmlns:a16="http://schemas.microsoft.com/office/drawing/2014/main" id="{0FDEA4D7-A21A-3B76-FB0B-FB4D07511C9B}"/>
              </a:ext>
            </a:extLst>
          </p:cNvPr>
          <p:cNvSpPr/>
          <p:nvPr/>
        </p:nvSpPr>
        <p:spPr>
          <a:xfrm>
            <a:off x="5847725" y="2316150"/>
            <a:ext cx="3333300" cy="2853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82">
            <a:extLst>
              <a:ext uri="{FF2B5EF4-FFF2-40B4-BE49-F238E27FC236}">
                <a16:creationId xmlns:a16="http://schemas.microsoft.com/office/drawing/2014/main" id="{5370CDB2-61AE-374B-078F-C855323A62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93" name="Google Shape;593;p82">
            <a:extLst>
              <a:ext uri="{FF2B5EF4-FFF2-40B4-BE49-F238E27FC236}">
                <a16:creationId xmlns:a16="http://schemas.microsoft.com/office/drawing/2014/main" id="{C365D033-3D3C-D97A-ADFF-A62C80A1076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steps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09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>
          <a:extLst>
            <a:ext uri="{FF2B5EF4-FFF2-40B4-BE49-F238E27FC236}">
              <a16:creationId xmlns:a16="http://schemas.microsoft.com/office/drawing/2014/main" id="{7D7BCACC-26AC-EABA-151E-63525B8D6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4">
            <a:extLst>
              <a:ext uri="{FF2B5EF4-FFF2-40B4-BE49-F238E27FC236}">
                <a16:creationId xmlns:a16="http://schemas.microsoft.com/office/drawing/2014/main" id="{6F5DE33B-F28A-FC5E-1A86-8D37EB3490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</a:pPr>
            <a:r>
              <a:rPr lang="en" dirty="0"/>
              <a:t>Schedule for today</a:t>
            </a:r>
            <a:endParaRPr dirty="0"/>
          </a:p>
        </p:txBody>
      </p:sp>
      <p:sp>
        <p:nvSpPr>
          <p:cNvPr id="530" name="Google Shape;530;p74">
            <a:extLst>
              <a:ext uri="{FF2B5EF4-FFF2-40B4-BE49-F238E27FC236}">
                <a16:creationId xmlns:a16="http://schemas.microsoft.com/office/drawing/2014/main" id="{A761C364-1425-8E83-4576-7D0F52F4C5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Module 1: Excel essentials for AI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Module 2: Introduction to Copilot in Excel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Module 3: Data visualization and PivotTables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Module 4: Time series and Text Analysis</a:t>
            </a:r>
            <a:endParaRPr dirty="0"/>
          </a:p>
        </p:txBody>
      </p:sp>
      <p:sp>
        <p:nvSpPr>
          <p:cNvPr id="531" name="Google Shape;531;p74">
            <a:extLst>
              <a:ext uri="{FF2B5EF4-FFF2-40B4-BE49-F238E27FC236}">
                <a16:creationId xmlns:a16="http://schemas.microsoft.com/office/drawing/2014/main" id="{8E9B6134-71BE-34C1-1CA8-38770D93B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32" name="Google Shape;532;p74">
            <a:extLst>
              <a:ext uri="{FF2B5EF4-FFF2-40B4-BE49-F238E27FC236}">
                <a16:creationId xmlns:a16="http://schemas.microsoft.com/office/drawing/2014/main" id="{3550B1AB-0878-D90B-0750-54920D42713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9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461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Check</a:t>
            </a:r>
            <a:endParaRPr/>
          </a:p>
        </p:txBody>
      </p:sp>
      <p:sp>
        <p:nvSpPr>
          <p:cNvPr id="563" name="Google Shape;563;p78"/>
          <p:cNvSpPr txBox="1">
            <a:spLocks noGrp="1"/>
          </p:cNvSpPr>
          <p:nvPr>
            <p:ph type="body" idx="1"/>
          </p:nvPr>
        </p:nvSpPr>
        <p:spPr>
          <a:xfrm>
            <a:off x="506875" y="1137325"/>
            <a:ext cx="4413900" cy="3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Do you have access to Copilot in Excel? </a:t>
            </a:r>
          </a:p>
          <a:p>
            <a:pPr lvl="1">
              <a:spcBef>
                <a:spcPts val="1200"/>
              </a:spcBef>
              <a:buChar char="●"/>
            </a:pPr>
            <a:r>
              <a:rPr lang="en-US" dirty="0">
                <a:solidFill>
                  <a:schemeClr val="dk1"/>
                </a:solidFill>
              </a:rPr>
              <a:t>Home &gt; Copilot</a:t>
            </a:r>
            <a:endParaRPr dirty="0"/>
          </a:p>
        </p:txBody>
      </p:sp>
      <p:sp>
        <p:nvSpPr>
          <p:cNvPr id="564" name="Google Shape;564;p78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65" name="Google Shape;56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375" y="1539050"/>
            <a:ext cx="3294035" cy="17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94EDD-236A-F1FD-8BD9-677C2ED0F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579" y="3621534"/>
            <a:ext cx="6723161" cy="12341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D128DE2A-D5DA-E9F0-F7C8-4503DBE5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8">
            <a:extLst>
              <a:ext uri="{FF2B5EF4-FFF2-40B4-BE49-F238E27FC236}">
                <a16:creationId xmlns:a16="http://schemas.microsoft.com/office/drawing/2014/main" id="{91E8A28A-1874-8FFE-61AA-0AAC28C22B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461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Check</a:t>
            </a:r>
            <a:endParaRPr/>
          </a:p>
        </p:txBody>
      </p:sp>
      <p:sp>
        <p:nvSpPr>
          <p:cNvPr id="563" name="Google Shape;563;p78">
            <a:extLst>
              <a:ext uri="{FF2B5EF4-FFF2-40B4-BE49-F238E27FC236}">
                <a16:creationId xmlns:a16="http://schemas.microsoft.com/office/drawing/2014/main" id="{C3CBE143-FE80-436D-095B-3DB9CDFA6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6875" y="1137325"/>
            <a:ext cx="4413900" cy="3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Do you have access to Python in Excel? </a:t>
            </a:r>
          </a:p>
          <a:p>
            <a:pPr lvl="1">
              <a:spcBef>
                <a:spcPts val="1200"/>
              </a:spcBef>
              <a:buChar char="●"/>
            </a:pPr>
            <a:r>
              <a:rPr lang="en-US" dirty="0">
                <a:solidFill>
                  <a:schemeClr val="dk1"/>
                </a:solidFill>
              </a:rPr>
              <a:t>Formulas &gt; Python</a:t>
            </a:r>
            <a:endParaRPr dirty="0"/>
          </a:p>
        </p:txBody>
      </p:sp>
      <p:sp>
        <p:nvSpPr>
          <p:cNvPr id="564" name="Google Shape;564;p78">
            <a:extLst>
              <a:ext uri="{FF2B5EF4-FFF2-40B4-BE49-F238E27FC236}">
                <a16:creationId xmlns:a16="http://schemas.microsoft.com/office/drawing/2014/main" id="{DE347E98-E11B-22E4-236C-09003F81F7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65" name="Google Shape;565;p78">
            <a:extLst>
              <a:ext uri="{FF2B5EF4-FFF2-40B4-BE49-F238E27FC236}">
                <a16:creationId xmlns:a16="http://schemas.microsoft.com/office/drawing/2014/main" id="{02CA0C1D-120B-34CC-5460-B96E326148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375" y="1539050"/>
            <a:ext cx="3294035" cy="17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8">
            <a:extLst>
              <a:ext uri="{FF2B5EF4-FFF2-40B4-BE49-F238E27FC236}">
                <a16:creationId xmlns:a16="http://schemas.microsoft.com/office/drawing/2014/main" id="{2DDE68F3-842D-F321-C7C8-CCE3B388D53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37D95-4B9F-3F95-D366-62614A09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221" y="3654016"/>
            <a:ext cx="4933986" cy="12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8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</a:pPr>
            <a:r>
              <a:rPr lang="en" dirty="0"/>
              <a:t>I. Excel essentials for AI</a:t>
            </a:r>
            <a:endParaRPr dirty="0"/>
          </a:p>
        </p:txBody>
      </p:sp>
      <p:sp>
        <p:nvSpPr>
          <p:cNvPr id="538" name="Google Shape;538;p75"/>
          <p:cNvSpPr txBox="1">
            <a:spLocks noGrp="1"/>
          </p:cNvSpPr>
          <p:nvPr>
            <p:ph type="body" idx="1"/>
          </p:nvPr>
        </p:nvSpPr>
        <p:spPr>
          <a:xfrm>
            <a:off x="506875" y="1482800"/>
            <a:ext cx="52821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202566" lvl="0" indent="-20097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dk1"/>
                </a:solidFill>
              </a:rPr>
              <a:t>Less is more. </a:t>
            </a:r>
            <a:r>
              <a:rPr lang="en">
                <a:solidFill>
                  <a:schemeClr val="dk1"/>
                </a:solidFill>
              </a:rPr>
              <a:t>Keep your bullet points and graphics simple and clear. Bold </a:t>
            </a:r>
            <a:r>
              <a:rPr lang="en" b="1">
                <a:solidFill>
                  <a:schemeClr val="dk1"/>
                </a:solidFill>
              </a:rPr>
              <a:t>important terms</a:t>
            </a:r>
            <a:r>
              <a:rPr lang="en">
                <a:solidFill>
                  <a:schemeClr val="dk1"/>
                </a:solidFill>
              </a:rPr>
              <a:t> and animate bullet points to help attendees follow your presentation</a:t>
            </a:r>
            <a:endParaRPr>
              <a:solidFill>
                <a:schemeClr val="dk1"/>
              </a:solidFill>
            </a:endParaRPr>
          </a:p>
          <a:p>
            <a:pPr marL="202566" lvl="0" indent="-20097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Too much information for one slide? Break it out into multiple slides.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Real-world examples and case studies help learners contextualize and retain new information.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9" name="Google Shape;539;p75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41" name="Google Shape;541;p75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47" name="Google Shape;547;p76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screen share during your exercise attendees will still be able to see the slide deck. Including some brief instructions or information to reference during the exercise can be helpful.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Step one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Step two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Profit!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endParaRPr/>
          </a:p>
        </p:txBody>
      </p:sp>
      <p:sp>
        <p:nvSpPr>
          <p:cNvPr id="548" name="Google Shape;548;p76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49" name="Google Shape;549;p7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1B80CE1D-C199-D7A7-E00E-341E1C7A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0">
            <a:extLst>
              <a:ext uri="{FF2B5EF4-FFF2-40B4-BE49-F238E27FC236}">
                <a16:creationId xmlns:a16="http://schemas.microsoft.com/office/drawing/2014/main" id="{0530A9C9-BA07-D66A-6FDC-C772896CAC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7638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>
          <a:extLst>
            <a:ext uri="{FF2B5EF4-FFF2-40B4-BE49-F238E27FC236}">
              <a16:creationId xmlns:a16="http://schemas.microsoft.com/office/drawing/2014/main" id="{0FC9C596-A6D1-A5AB-8F82-CE6187B1B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>
            <a:extLst>
              <a:ext uri="{FF2B5EF4-FFF2-40B4-BE49-F238E27FC236}">
                <a16:creationId xmlns:a16="http://schemas.microsoft.com/office/drawing/2014/main" id="{29B98DE6-ECCB-06A8-8043-DB02791FE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</a:pPr>
            <a:r>
              <a:rPr lang="en" dirty="0"/>
              <a:t>II. Introduction to Copilot in Excel </a:t>
            </a:r>
            <a:endParaRPr dirty="0"/>
          </a:p>
        </p:txBody>
      </p:sp>
      <p:sp>
        <p:nvSpPr>
          <p:cNvPr id="538" name="Google Shape;538;p75">
            <a:extLst>
              <a:ext uri="{FF2B5EF4-FFF2-40B4-BE49-F238E27FC236}">
                <a16:creationId xmlns:a16="http://schemas.microsoft.com/office/drawing/2014/main" id="{926E8C42-21E5-3812-0D1A-3DCA8A057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6875" y="1482800"/>
            <a:ext cx="52821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202566" lvl="0" indent="-20097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dk1"/>
                </a:solidFill>
              </a:rPr>
              <a:t>Less is more. </a:t>
            </a:r>
            <a:r>
              <a:rPr lang="en">
                <a:solidFill>
                  <a:schemeClr val="dk1"/>
                </a:solidFill>
              </a:rPr>
              <a:t>Keep your bullet points and graphics simple and clear. Bold </a:t>
            </a:r>
            <a:r>
              <a:rPr lang="en" b="1">
                <a:solidFill>
                  <a:schemeClr val="dk1"/>
                </a:solidFill>
              </a:rPr>
              <a:t>important terms</a:t>
            </a:r>
            <a:r>
              <a:rPr lang="en">
                <a:solidFill>
                  <a:schemeClr val="dk1"/>
                </a:solidFill>
              </a:rPr>
              <a:t> and animate bullet points to help attendees follow your presentation</a:t>
            </a:r>
            <a:endParaRPr>
              <a:solidFill>
                <a:schemeClr val="dk1"/>
              </a:solidFill>
            </a:endParaRPr>
          </a:p>
          <a:p>
            <a:pPr marL="202566" lvl="0" indent="-20097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Too much information for one slide? Break it out into multiple slides.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Real-world examples and case studies help learners contextualize and retain new information.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9" name="Google Shape;539;p75">
            <a:extLst>
              <a:ext uri="{FF2B5EF4-FFF2-40B4-BE49-F238E27FC236}">
                <a16:creationId xmlns:a16="http://schemas.microsoft.com/office/drawing/2014/main" id="{D1240518-8E56-BAE6-1C25-8E86FDF0B7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41" name="Google Shape;541;p75">
            <a:extLst>
              <a:ext uri="{FF2B5EF4-FFF2-40B4-BE49-F238E27FC236}">
                <a16:creationId xmlns:a16="http://schemas.microsoft.com/office/drawing/2014/main" id="{93CDD522-4917-2243-AC68-9C4C48ECB9A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2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30020"/>
      </a:dk2>
      <a:lt2>
        <a:srgbClr val="666666"/>
      </a:lt2>
      <a:accent1>
        <a:srgbClr val="EE0000"/>
      </a:accent1>
      <a:accent2>
        <a:srgbClr val="EFCC01"/>
      </a:accent2>
      <a:accent3>
        <a:srgbClr val="8E22A7"/>
      </a:accent3>
      <a:accent4>
        <a:srgbClr val="30F358"/>
      </a:accent4>
      <a:accent5>
        <a:srgbClr val="16DFDA"/>
      </a:accent5>
      <a:accent6>
        <a:srgbClr val="0345FF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920</Words>
  <Application>Microsoft Office PowerPoint</Application>
  <PresentationFormat>On-screen Show (16:9)</PresentationFormat>
  <Paragraphs>108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Poppins SemiBold</vt:lpstr>
      <vt:lpstr>Poppins</vt:lpstr>
      <vt:lpstr>Arial</vt:lpstr>
      <vt:lpstr>Simple Light</vt:lpstr>
      <vt:lpstr>AI-Powered Python in Excel</vt:lpstr>
      <vt:lpstr>Objectives for today</vt:lpstr>
      <vt:lpstr>Schedule for today</vt:lpstr>
      <vt:lpstr>Pulse Check</vt:lpstr>
      <vt:lpstr>Pulse Check</vt:lpstr>
      <vt:lpstr>I. Excel essentials for AI</vt:lpstr>
      <vt:lpstr>Exercise</vt:lpstr>
      <vt:lpstr>Questions?</vt:lpstr>
      <vt:lpstr>II. Introduction to Copilot in Excel </vt:lpstr>
      <vt:lpstr>Discussion Question</vt:lpstr>
      <vt:lpstr>Poll: What will you ask attendees?</vt:lpstr>
      <vt:lpstr>Questions?</vt:lpstr>
      <vt:lpstr>IV. Time Series and Text Analysis</vt:lpstr>
      <vt:lpstr>Break</vt:lpstr>
      <vt:lpstr>Discussion Question</vt:lpstr>
      <vt:lpstr>Questions?</vt:lpstr>
      <vt:lpstr>V. Wrap-Up and Q&amp;A</vt:lpstr>
      <vt:lpstr>Cross-checking AI-powered Excel</vt:lpstr>
      <vt:lpstr>Q&amp;A</vt:lpstr>
      <vt:lpstr>Takeaways</vt:lpstr>
      <vt:lpstr>Takeaways</vt:lpstr>
      <vt:lpstr>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George Mount</dc:creator>
  <cp:lastModifiedBy>George Mount</cp:lastModifiedBy>
  <cp:revision>3</cp:revision>
  <dcterms:modified xsi:type="dcterms:W3CDTF">2025-03-23T21:12:00Z</dcterms:modified>
</cp:coreProperties>
</file>